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1" r:id="rId6"/>
    <p:sldId id="261" r:id="rId7"/>
    <p:sldId id="260" r:id="rId8"/>
    <p:sldId id="263" r:id="rId9"/>
    <p:sldId id="267" r:id="rId10"/>
    <p:sldId id="269" r:id="rId11"/>
    <p:sldId id="272" r:id="rId12"/>
    <p:sldId id="262" r:id="rId13"/>
    <p:sldId id="264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B2D"/>
    <a:srgbClr val="214F19"/>
    <a:srgbClr val="AE78D6"/>
    <a:srgbClr val="507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DB153-4196-46A1-B196-5926FF1AD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2A38F-2DFB-4E9A-BF74-22A6F4208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D9BE4-23BB-4AC7-A70F-6D3D642A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B96-15EE-4B85-9CDA-1859ADC1B2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D2CB2-5B8D-474E-AB8A-EC5D26C5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A8FA-0CA1-42AA-8369-1E705C56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56D8-DB53-44D5-8D27-6229FB7D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98DF-5175-4AB8-9C61-757030FA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F2CDB-26B4-469D-8F54-8443929AD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90BD7-F73E-44AD-87B1-D90A89AD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B96-15EE-4B85-9CDA-1859ADC1B2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E1C0F-9DC2-44A9-AE26-6E826F23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787C5-22D3-4339-B668-03C55045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56D8-DB53-44D5-8D27-6229FB7D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93964-1C6D-430D-8317-3480FD323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8DBB3-0FA9-4F26-8DE4-D957F9A36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39DE7-4F71-4C79-905C-899C7511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B96-15EE-4B85-9CDA-1859ADC1B2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84195-B895-4268-867F-4C43F90A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5B4F4-517B-4FDC-B768-5BBAA4D9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56D8-DB53-44D5-8D27-6229FB7D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C54E-42C2-4158-BD58-3D8A79BF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3530B-3762-4D4C-8D62-97AA87D7F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723DE-1DED-4B60-A1F1-60B4CFEC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B96-15EE-4B85-9CDA-1859ADC1B2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CF86A-BE05-4D16-9925-FA836487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77451-F83B-4521-9849-F0AFEDF1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56D8-DB53-44D5-8D27-6229FB7D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4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D8BF-E8BD-4695-ABD8-1AEEA0B0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C2DC0-29DA-4281-AA0C-DE223C65E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7C20C-BA56-4C67-AEBC-60D512B9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B96-15EE-4B85-9CDA-1859ADC1B2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43222-3749-4D8D-B414-67FADE91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59391-4D78-4817-8B86-72E3324D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56D8-DB53-44D5-8D27-6229FB7D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1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48C1-F339-4F13-87A7-E653C3D1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E8C5-C932-4369-A4F3-A5AA301BE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5C05C-9126-4239-ADEA-FD6ADD840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959D8-0608-4AA7-9236-A0E228DA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B96-15EE-4B85-9CDA-1859ADC1B2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F7296-C90A-4DEB-A500-490E44B3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87E01-1478-4A11-8062-2710A8FB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56D8-DB53-44D5-8D27-6229FB7D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9F6E-CE2E-42F6-87C5-D89DAC3E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B35F6-7BFC-40D7-90EE-0352218AC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45A68-E734-4D4B-AA9A-A4E5EB242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C90F2-B676-4D78-855E-26188D6B7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7178E-35BA-4F67-9DA2-77F1B8109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2FD33-8492-46AD-A46F-F573A444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B96-15EE-4B85-9CDA-1859ADC1B2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861D1D-D173-402F-86CA-F30F7CF0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820DB-AEE6-4EF1-A0D4-02709985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56D8-DB53-44D5-8D27-6229FB7D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6367-6AEC-4E8F-8209-D6F9297E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DD71A-E89A-46EC-A40F-C94304CD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B96-15EE-4B85-9CDA-1859ADC1B2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9236B-4ADA-4C92-B0E6-8AAE4DC3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554A9-EF6F-434C-B459-3D635C9A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56D8-DB53-44D5-8D27-6229FB7D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0FFEB-4083-4C99-AB05-BE39D869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B96-15EE-4B85-9CDA-1859ADC1B2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64251-BA9E-4FC4-BE99-0BDDC821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51474-90C5-4D38-9617-969C5ECC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56D8-DB53-44D5-8D27-6229FB7D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2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0035-38C0-4A4B-8CF5-73DAE6F7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5BF3-CFC9-466C-B21E-3CA1E8BED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59BA5-5AC4-4335-8A51-CCE2790E5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CD210-11D0-441A-8918-B986842C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B96-15EE-4B85-9CDA-1859ADC1B2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CB07D-EA26-4D6D-8B68-F37E86AD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ABAAC-0464-46DD-AC38-D3F3F5FB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56D8-DB53-44D5-8D27-6229FB7D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F3C5-564D-4BDC-9778-59243999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1EE21-5ED8-485D-96B2-5EEE04F27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831F6-0FCC-4519-9E2E-9749D98A5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936EC-313F-4383-BCD2-5DEFACFC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B96-15EE-4B85-9CDA-1859ADC1B2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AFC86-282A-492F-92DB-C169E20E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9E3D0-6F29-4F73-ABA8-F78742FF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56D8-DB53-44D5-8D27-6229FB7D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C4372F-398B-405B-828E-0DF5CC23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B6DAC-9CE0-4F92-BD00-6A2586774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B7F79-EA5E-4DA6-A698-83D6484AF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6B96-15EE-4B85-9CDA-1859ADC1B2E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77FC8-D383-4E86-946C-E60BFD369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CE671-7DA6-48C7-912E-B906A2229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56D8-DB53-44D5-8D27-6229FB7D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0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hyperlink" Target="mailto:mgaschnig@ccsnh.edu" TargetMode="External"/><Relationship Id="rId4" Type="http://schemas.openxmlformats.org/officeDocument/2006/relationships/hyperlink" Target="mailto:abanks@ccsnh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BABB974-7BDC-48D9-97BD-7472CDA6A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36503"/>
            <a:ext cx="3292524" cy="23788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232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DC81352-50E5-4805-9137-35E070F6D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76" y="1586014"/>
            <a:ext cx="6184580" cy="36798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897BBA-830D-4A28-A818-D8A873603F61}"/>
              </a:ext>
            </a:extLst>
          </p:cNvPr>
          <p:cNvSpPr/>
          <p:nvPr/>
        </p:nvSpPr>
        <p:spPr>
          <a:xfrm>
            <a:off x="-109185" y="5471630"/>
            <a:ext cx="12538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b="1" dirty="0">
                <a:ln w="13462">
                  <a:noFill/>
                  <a:prstDash val="solid"/>
                </a:ln>
                <a:solidFill>
                  <a:srgbClr val="214F19"/>
                </a:solidFill>
                <a:latin typeface="FjallaOne" panose="02000506040000020004" pitchFamily="50" charset="0"/>
              </a:rPr>
              <a:t>P</a:t>
            </a:r>
            <a:r>
              <a:rPr lang="en-US" sz="5200" b="1" dirty="0">
                <a:ln w="13462">
                  <a:noFill/>
                  <a:prstDash val="solid"/>
                </a:ln>
                <a:solidFill>
                  <a:srgbClr val="002060"/>
                </a:solidFill>
                <a:latin typeface="FjallaOne" panose="02000506040000020004" pitchFamily="50" charset="0"/>
              </a:rPr>
              <a:t>re</a:t>
            </a:r>
            <a:r>
              <a:rPr lang="en-US" sz="5200" b="1" dirty="0">
                <a:ln w="13462">
                  <a:noFill/>
                  <a:prstDash val="solid"/>
                </a:ln>
                <a:solidFill>
                  <a:srgbClr val="214F19"/>
                </a:solidFill>
                <a:latin typeface="FjallaOne" panose="02000506040000020004" pitchFamily="50" charset="0"/>
              </a:rPr>
              <a:t>-A</a:t>
            </a:r>
            <a:r>
              <a:rPr lang="en-US" sz="5200" b="1" dirty="0">
                <a:ln w="13462">
                  <a:noFill/>
                  <a:prstDash val="solid"/>
                </a:ln>
                <a:solidFill>
                  <a:srgbClr val="002060"/>
                </a:solidFill>
                <a:latin typeface="FjallaOne" panose="02000506040000020004" pitchFamily="50" charset="0"/>
              </a:rPr>
              <a:t>pprenticeship</a:t>
            </a:r>
            <a:r>
              <a:rPr lang="en-US" sz="5200" b="1" dirty="0">
                <a:ln w="13462">
                  <a:noFill/>
                  <a:prstDash val="solid"/>
                </a:ln>
                <a:solidFill>
                  <a:srgbClr val="214F19"/>
                </a:solidFill>
                <a:latin typeface="FjallaOne" panose="02000506040000020004" pitchFamily="50" charset="0"/>
              </a:rPr>
              <a:t> M</a:t>
            </a:r>
            <a:r>
              <a:rPr lang="en-US" sz="5200" b="1" dirty="0">
                <a:ln w="13462">
                  <a:noFill/>
                  <a:prstDash val="solid"/>
                </a:ln>
                <a:solidFill>
                  <a:srgbClr val="002060"/>
                </a:solidFill>
                <a:latin typeface="FjallaOne" panose="02000506040000020004" pitchFamily="50" charset="0"/>
              </a:rPr>
              <a:t>odels</a:t>
            </a:r>
            <a:endParaRPr lang="en-US" sz="5200" b="1" cap="none" spc="0" dirty="0">
              <a:ln w="13462">
                <a:noFill/>
                <a:prstDash val="solid"/>
              </a:ln>
              <a:solidFill>
                <a:srgbClr val="002060"/>
              </a:solidFill>
              <a:latin typeface="FjallaOne" panose="0200050604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92C9D-D66E-428B-8C10-5939FD939EA4}"/>
              </a:ext>
            </a:extLst>
          </p:cNvPr>
          <p:cNvSpPr txBox="1"/>
          <p:nvPr/>
        </p:nvSpPr>
        <p:spPr>
          <a:xfrm>
            <a:off x="4123970" y="6394960"/>
            <a:ext cx="407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FjallaOne" panose="02000506040000020004" pitchFamily="50" charset="0"/>
              </a:rPr>
              <a:t>August 11, 2021</a:t>
            </a:r>
          </a:p>
        </p:txBody>
      </p:sp>
    </p:spTree>
    <p:extLst>
      <p:ext uri="{BB962C8B-B14F-4D97-AF65-F5344CB8AC3E}">
        <p14:creationId xmlns:p14="http://schemas.microsoft.com/office/powerpoint/2010/main" val="81339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76B65-8715-473E-9A06-AC6DC1E7F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8" r="68"/>
          <a:stretch/>
        </p:blipFill>
        <p:spPr>
          <a:xfrm>
            <a:off x="0" y="69625"/>
            <a:ext cx="7028495" cy="6943728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50800" dir="5400000" sx="106000" sy="106000" algn="ctr" rotWithShape="0">
              <a:schemeClr val="tx1">
                <a:lumMod val="85000"/>
              </a:schemeClr>
            </a:outerShdw>
          </a:effec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9CA9940-D004-4158-A720-EEE70735E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74" y="5951825"/>
            <a:ext cx="1158051" cy="836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42BC3-FE3F-46C3-A099-C95371074EBF}"/>
              </a:ext>
            </a:extLst>
          </p:cNvPr>
          <p:cNvSpPr txBox="1"/>
          <p:nvPr/>
        </p:nvSpPr>
        <p:spPr>
          <a:xfrm>
            <a:off x="8062003" y="6321431"/>
            <a:ext cx="38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ApprenticeshipNH.com/</a:t>
            </a:r>
            <a:r>
              <a:rPr lang="en-US" b="1" dirty="0" err="1">
                <a:solidFill>
                  <a:srgbClr val="002060"/>
                </a:solidFill>
              </a:rPr>
              <a:t>HighSchool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932350-B7F5-471D-BD5E-A4278D503245}"/>
              </a:ext>
            </a:extLst>
          </p:cNvPr>
          <p:cNvSpPr txBox="1"/>
          <p:nvPr/>
        </p:nvSpPr>
        <p:spPr>
          <a:xfrm>
            <a:off x="7225849" y="1459093"/>
            <a:ext cx="49661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FjallaOne" panose="02000506040000020004" pitchFamily="50" charset="0"/>
              </a:rPr>
              <a:t>Includes Pre-apprenticeship Program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Occupation and number of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Entry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Selection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Program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Career exploration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Academic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OJL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Potential credentials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Support services provided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804D6-4913-4EB2-AE92-66CE6715B265}"/>
              </a:ext>
            </a:extLst>
          </p:cNvPr>
          <p:cNvSpPr txBox="1"/>
          <p:nvPr/>
        </p:nvSpPr>
        <p:spPr>
          <a:xfrm>
            <a:off x="7508010" y="167237"/>
            <a:ext cx="4189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2060"/>
                </a:solidFill>
                <a:latin typeface="FjallaOne" panose="02000506040000020004" pitchFamily="50" charset="0"/>
              </a:rPr>
              <a:t>Pre-Apprenticeship Agreements</a:t>
            </a:r>
          </a:p>
        </p:txBody>
      </p:sp>
    </p:spTree>
    <p:extLst>
      <p:ext uri="{BB962C8B-B14F-4D97-AF65-F5344CB8AC3E}">
        <p14:creationId xmlns:p14="http://schemas.microsoft.com/office/powerpoint/2010/main" val="410684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76D2D1DD-512F-4ED7-9F77-279DE3E84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/>
          <a:stretch/>
        </p:blipFill>
        <p:spPr>
          <a:xfrm>
            <a:off x="4213629" y="10"/>
            <a:ext cx="7978371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96987EB-D805-4AFB-BCB3-D2E58F2A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5958324"/>
            <a:ext cx="1158051" cy="836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373151-C690-4AC4-9E58-A83B86D05364}"/>
              </a:ext>
            </a:extLst>
          </p:cNvPr>
          <p:cNvSpPr txBox="1"/>
          <p:nvPr/>
        </p:nvSpPr>
        <p:spPr>
          <a:xfrm>
            <a:off x="1502708" y="6375216"/>
            <a:ext cx="561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ApprenticeshipNH.com/</a:t>
            </a:r>
            <a:r>
              <a:rPr lang="en-US" b="1" dirty="0" err="1">
                <a:solidFill>
                  <a:srgbClr val="002060"/>
                </a:solidFill>
              </a:rPr>
              <a:t>HighSchool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0E141B-7EB4-4CC9-8772-D141F663D99D}"/>
              </a:ext>
            </a:extLst>
          </p:cNvPr>
          <p:cNvSpPr txBox="1"/>
          <p:nvPr/>
        </p:nvSpPr>
        <p:spPr>
          <a:xfrm>
            <a:off x="310256" y="642799"/>
            <a:ext cx="4189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2060"/>
                </a:solidFill>
                <a:latin typeface="FjallaOne" panose="02000506040000020004" pitchFamily="50" charset="0"/>
              </a:rPr>
              <a:t>Pre-Apprenticeship Agreements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5D8DE-0724-434F-8645-72EB2F3E86D8}"/>
              </a:ext>
            </a:extLst>
          </p:cNvPr>
          <p:cNvSpPr txBox="1"/>
          <p:nvPr/>
        </p:nvSpPr>
        <p:spPr>
          <a:xfrm>
            <a:off x="228878" y="2073017"/>
            <a:ext cx="4966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FjallaOne" panose="02000506040000020004" pitchFamily="50" charset="0"/>
              </a:rPr>
              <a:t>Includes Transition to RAP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Occupations and number of RAP openings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Type of entry-Guaranteed interview or direct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Entry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Selection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Advanced placement components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0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8569825-62D6-4A48-80E3-E18906F4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0" y="548769"/>
            <a:ext cx="3352234" cy="2421579"/>
          </a:xfrm>
          <a:prstGeom prst="rect">
            <a:avLst/>
          </a:prstGeom>
        </p:spPr>
      </p:pic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9B398860-D75E-4F74-8AF7-D68566BB5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99" y="3634427"/>
            <a:ext cx="2323213" cy="23232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6A3B50-DFED-424B-80F6-8BEEA8BA09E2}"/>
              </a:ext>
            </a:extLst>
          </p:cNvPr>
          <p:cNvSpPr/>
          <p:nvPr/>
        </p:nvSpPr>
        <p:spPr>
          <a:xfrm>
            <a:off x="7140553" y="2866807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99329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CD3496A-6D27-4D6C-B2A9-3339A023A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7"/>
          <a:stretch/>
        </p:blipFill>
        <p:spPr>
          <a:xfrm>
            <a:off x="-3048" y="0"/>
            <a:ext cx="12192000" cy="6265878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7CBEAA-0BAF-41A7-946F-468AEBD30166}"/>
              </a:ext>
            </a:extLst>
          </p:cNvPr>
          <p:cNvSpPr/>
          <p:nvPr/>
        </p:nvSpPr>
        <p:spPr>
          <a:xfrm>
            <a:off x="2822715" y="6095998"/>
            <a:ext cx="67851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noFill/>
                  <a:prstDash val="solid"/>
                </a:ln>
                <a:solidFill>
                  <a:srgbClr val="002060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92506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8569825-62D6-4A48-80E3-E18906F4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0" y="548769"/>
            <a:ext cx="3352234" cy="2421579"/>
          </a:xfrm>
          <a:prstGeom prst="rect">
            <a:avLst/>
          </a:prstGeom>
        </p:spPr>
      </p:pic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9B398860-D75E-4F74-8AF7-D68566BB5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99" y="3634427"/>
            <a:ext cx="2323213" cy="2323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1644C1-8F23-4F90-8A56-6148300925E8}"/>
              </a:ext>
            </a:extLst>
          </p:cNvPr>
          <p:cNvSpPr txBox="1"/>
          <p:nvPr/>
        </p:nvSpPr>
        <p:spPr>
          <a:xfrm>
            <a:off x="6782534" y="414338"/>
            <a:ext cx="4854425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a typeface="+mj-ea"/>
                <a:cs typeface="+mj-cs"/>
              </a:rPr>
              <a:t>Discussion Format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6B3FB-C3E9-4555-8A19-18A913107098}"/>
              </a:ext>
            </a:extLst>
          </p:cNvPr>
          <p:cNvSpPr txBox="1"/>
          <p:nvPr/>
        </p:nvSpPr>
        <p:spPr>
          <a:xfrm>
            <a:off x="6287952" y="1100138"/>
            <a:ext cx="56149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Break into two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Read and review sample programs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strengths, barriers, and needs for bringing the program to NH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How can the models be used for  different occupations?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 group share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3135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8569825-62D6-4A48-80E3-E18906F4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0" y="548769"/>
            <a:ext cx="3352234" cy="2421579"/>
          </a:xfrm>
          <a:prstGeom prst="rect">
            <a:avLst/>
          </a:prstGeom>
        </p:spPr>
      </p:pic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9B398860-D75E-4F74-8AF7-D68566BB5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99" y="3634427"/>
            <a:ext cx="2323213" cy="23232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6A3B50-DFED-424B-80F6-8BEEA8BA09E2}"/>
              </a:ext>
            </a:extLst>
          </p:cNvPr>
          <p:cNvSpPr/>
          <p:nvPr/>
        </p:nvSpPr>
        <p:spPr>
          <a:xfrm>
            <a:off x="7709088" y="548769"/>
            <a:ext cx="272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Wrap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47E80-8F28-45BF-8669-04CE7D9A6970}"/>
              </a:ext>
            </a:extLst>
          </p:cNvPr>
          <p:cNvSpPr txBox="1"/>
          <p:nvPr/>
        </p:nvSpPr>
        <p:spPr>
          <a:xfrm>
            <a:off x="5884816" y="1456132"/>
            <a:ext cx="63687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400" dirty="0"/>
              <a:t>Thank you for your time!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will be sending the recording, notes, and a survey.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Please feel free to reach out with questions and ideas!</a:t>
            </a:r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1C299E-BA5B-4CBE-9FD7-F35AE0FD05A6}"/>
              </a:ext>
            </a:extLst>
          </p:cNvPr>
          <p:cNvSpPr txBox="1"/>
          <p:nvPr/>
        </p:nvSpPr>
        <p:spPr>
          <a:xfrm>
            <a:off x="7319885" y="4272288"/>
            <a:ext cx="34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Contact</a:t>
            </a:r>
            <a:r>
              <a:rPr lang="en-US" sz="1800" b="1" dirty="0"/>
              <a:t> </a:t>
            </a:r>
            <a:r>
              <a:rPr lang="en-US" sz="2400" b="1" dirty="0"/>
              <a:t>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40C2A-6BE4-42D9-B5EC-F3B5D75CEE37}"/>
              </a:ext>
            </a:extLst>
          </p:cNvPr>
          <p:cNvSpPr txBox="1"/>
          <p:nvPr/>
        </p:nvSpPr>
        <p:spPr>
          <a:xfrm>
            <a:off x="5723670" y="4847030"/>
            <a:ext cx="334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Anne Banks</a:t>
            </a:r>
          </a:p>
          <a:p>
            <a:pPr algn="ctr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abanks@ccsnh.edu</a:t>
            </a:r>
            <a:endParaRPr lang="en-US" dirty="0"/>
          </a:p>
          <a:p>
            <a:pPr algn="ctr"/>
            <a:r>
              <a:rPr lang="en-US" dirty="0"/>
              <a:t>603-230-3544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F2419-628F-4224-9517-05970F673387}"/>
              </a:ext>
            </a:extLst>
          </p:cNvPr>
          <p:cNvSpPr txBox="1"/>
          <p:nvPr/>
        </p:nvSpPr>
        <p:spPr>
          <a:xfrm>
            <a:off x="9069171" y="4852548"/>
            <a:ext cx="334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Mary Ann Gaschnig</a:t>
            </a:r>
          </a:p>
          <a:p>
            <a:pPr algn="ctr"/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mgaschnig@ccsnh.edu</a:t>
            </a:r>
            <a:endParaRPr lang="en-US" dirty="0"/>
          </a:p>
          <a:p>
            <a:pPr algn="ctr"/>
            <a:r>
              <a:rPr lang="en-US" dirty="0"/>
              <a:t>603-230-3536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D8400D-A5DB-4F85-A942-8EA4412948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51" y="6042530"/>
            <a:ext cx="762000" cy="266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957C1D-5861-435E-B97D-13E21CA75301}"/>
              </a:ext>
            </a:extLst>
          </p:cNvPr>
          <p:cNvSpPr txBox="1"/>
          <p:nvPr/>
        </p:nvSpPr>
        <p:spPr>
          <a:xfrm>
            <a:off x="6420350" y="5986065"/>
            <a:ext cx="569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20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ApprenticeshipNH</a:t>
            </a:r>
            <a:r>
              <a:rPr lang="en-US" sz="1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was created by </a:t>
            </a:r>
            <a:r>
              <a:rPr lang="en-US" sz="120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ApprenticeshipNH</a:t>
            </a:r>
            <a:r>
              <a:rPr lang="en-US" sz="1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is part of the Community College System of NH and is licensed under CC BY 4.0. To view a copy of this license, visit: https://</a:t>
            </a:r>
            <a:r>
              <a:rPr lang="en-US" sz="120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creativecommons.org</a:t>
            </a:r>
            <a:r>
              <a:rPr lang="en-US" sz="1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/licenses/by/4.0/</a:t>
            </a:r>
          </a:p>
        </p:txBody>
      </p:sp>
    </p:spTree>
    <p:extLst>
      <p:ext uri="{BB962C8B-B14F-4D97-AF65-F5344CB8AC3E}">
        <p14:creationId xmlns:p14="http://schemas.microsoft.com/office/powerpoint/2010/main" val="366046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76B1D0-B035-4893-966D-AD23D436471C}"/>
              </a:ext>
            </a:extLst>
          </p:cNvPr>
          <p:cNvSpPr/>
          <p:nvPr/>
        </p:nvSpPr>
        <p:spPr>
          <a:xfrm>
            <a:off x="4800600" y="2"/>
            <a:ext cx="180022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person, male&#10;&#10;Description automatically generated">
            <a:extLst>
              <a:ext uri="{FF2B5EF4-FFF2-40B4-BE49-F238E27FC236}">
                <a16:creationId xmlns:a16="http://schemas.microsoft.com/office/drawing/2014/main" id="{E75A992F-C34E-4FBF-B385-7B5AE9FE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9"/>
          <a:stretch/>
        </p:blipFill>
        <p:spPr>
          <a:xfrm>
            <a:off x="5459505" y="0"/>
            <a:ext cx="67324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AD1F5-7AAD-4485-9E38-E85D29994276}"/>
              </a:ext>
            </a:extLst>
          </p:cNvPr>
          <p:cNvSpPr txBox="1"/>
          <p:nvPr/>
        </p:nvSpPr>
        <p:spPr>
          <a:xfrm>
            <a:off x="92484" y="134310"/>
            <a:ext cx="492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FjallaOne" panose="02000506040000020004" pitchFamily="50" charset="0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09787-B038-4D20-AF13-DB90F42A8E7E}"/>
              </a:ext>
            </a:extLst>
          </p:cNvPr>
          <p:cNvSpPr txBox="1"/>
          <p:nvPr/>
        </p:nvSpPr>
        <p:spPr>
          <a:xfrm>
            <a:off x="127690" y="780641"/>
            <a:ext cx="4452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Welcome and introductions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Overview of registered apprenticeship and pre-apprenticeship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Jobs For the Future (JFF) Framework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Examine sample programs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Regroup and next steps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3A4C0C1-67A2-4172-BACE-6D4DFCA9F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0" y="6039972"/>
            <a:ext cx="1064803" cy="769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635489-FC04-4C15-BCAB-BFA0C0EF23EB}"/>
              </a:ext>
            </a:extLst>
          </p:cNvPr>
          <p:cNvSpPr txBox="1"/>
          <p:nvPr/>
        </p:nvSpPr>
        <p:spPr>
          <a:xfrm>
            <a:off x="1259812" y="6360928"/>
            <a:ext cx="561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jallaOne" panose="02000506040000020004" pitchFamily="50" charset="0"/>
              </a:rPr>
              <a:t>ApprenticeshipNH.com/</a:t>
            </a:r>
            <a:r>
              <a:rPr lang="en-US" b="1" dirty="0" err="1">
                <a:solidFill>
                  <a:srgbClr val="002060"/>
                </a:solidFill>
                <a:latin typeface="FjallaOne" panose="02000506040000020004" pitchFamily="50" charset="0"/>
              </a:rPr>
              <a:t>HighSchool</a:t>
            </a:r>
            <a:endParaRPr lang="en-US" b="1" dirty="0">
              <a:solidFill>
                <a:srgbClr val="002060"/>
              </a:solidFill>
              <a:latin typeface="FjallaOne" panose="020005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3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76D2D1DD-512F-4ED7-9F77-279DE3E84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/>
          <a:stretch/>
        </p:blipFill>
        <p:spPr>
          <a:xfrm>
            <a:off x="4213629" y="10"/>
            <a:ext cx="7978371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9C3CAC-D6B5-42DB-87BA-C4DA41EAB694}"/>
              </a:ext>
            </a:extLst>
          </p:cNvPr>
          <p:cNvSpPr txBox="1"/>
          <p:nvPr/>
        </p:nvSpPr>
        <p:spPr>
          <a:xfrm>
            <a:off x="196598" y="482784"/>
            <a:ext cx="418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latin typeface="FjallaOne" panose="02000506040000020004" pitchFamily="50" charset="0"/>
              </a:rPr>
              <a:t>Today’s 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E2F6F-FF23-4F78-B488-BE44477BBE5A}"/>
              </a:ext>
            </a:extLst>
          </p:cNvPr>
          <p:cNvSpPr txBox="1"/>
          <p:nvPr/>
        </p:nvSpPr>
        <p:spPr>
          <a:xfrm>
            <a:off x="130031" y="1536174"/>
            <a:ext cx="4189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 the elements and structure of  high- quality pre-apprenticeships.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potential pre-apprenticeship models for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action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96987EB-D805-4AFB-BCB3-D2E58F2A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5958324"/>
            <a:ext cx="1158051" cy="836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373151-C690-4AC4-9E58-A83B86D05364}"/>
              </a:ext>
            </a:extLst>
          </p:cNvPr>
          <p:cNvSpPr txBox="1"/>
          <p:nvPr/>
        </p:nvSpPr>
        <p:spPr>
          <a:xfrm>
            <a:off x="1502708" y="6375216"/>
            <a:ext cx="561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ApprenticeshipNH.com/</a:t>
            </a:r>
            <a:r>
              <a:rPr lang="en-US" b="1" dirty="0" err="1">
                <a:solidFill>
                  <a:srgbClr val="002060"/>
                </a:solidFill>
              </a:rPr>
              <a:t>HighSchool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5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602081-AA75-4660-9446-9020F44AA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2209" y="-88602"/>
            <a:ext cx="7919884" cy="7919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833491-59CF-434A-9337-7AD81A45E36A}"/>
              </a:ext>
            </a:extLst>
          </p:cNvPr>
          <p:cNvSpPr txBox="1"/>
          <p:nvPr/>
        </p:nvSpPr>
        <p:spPr>
          <a:xfrm>
            <a:off x="559965" y="78480"/>
            <a:ext cx="5430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2060"/>
                </a:solidFill>
                <a:latin typeface="FjallaOne" panose="02000506040000020004" pitchFamily="50" charset="0"/>
              </a:rPr>
              <a:t>Components </a:t>
            </a:r>
          </a:p>
          <a:p>
            <a:pPr algn="ctr"/>
            <a:r>
              <a:rPr lang="en-US" sz="3200" b="1" u="sng" dirty="0">
                <a:solidFill>
                  <a:srgbClr val="002060"/>
                </a:solidFill>
                <a:latin typeface="FjallaOne" panose="02000506040000020004" pitchFamily="50" charset="0"/>
              </a:rPr>
              <a:t>of </a:t>
            </a:r>
          </a:p>
          <a:p>
            <a:pPr algn="ctr"/>
            <a:r>
              <a:rPr lang="en-US" sz="3200" b="1" u="sng" dirty="0">
                <a:solidFill>
                  <a:srgbClr val="002060"/>
                </a:solidFill>
                <a:latin typeface="FjallaOne" panose="02000506040000020004" pitchFamily="50" charset="0"/>
              </a:rPr>
              <a:t>Registered Apprenticeship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4CD8A-E016-484F-97CA-230E781712BF}"/>
              </a:ext>
            </a:extLst>
          </p:cNvPr>
          <p:cNvSpPr txBox="1"/>
          <p:nvPr/>
        </p:nvSpPr>
        <p:spPr>
          <a:xfrm>
            <a:off x="757237" y="1674748"/>
            <a:ext cx="56149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 Components: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Employer driven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Structured on-the-job learning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Classroom education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Progressive wages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National industry certificate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FB3ABC5-4C84-4385-BF26-629DDC27A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2" y="5886014"/>
            <a:ext cx="1080137" cy="780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550F31-5CBF-488B-B845-BE879709575D}"/>
              </a:ext>
            </a:extLst>
          </p:cNvPr>
          <p:cNvSpPr txBox="1"/>
          <p:nvPr/>
        </p:nvSpPr>
        <p:spPr>
          <a:xfrm>
            <a:off x="1588436" y="6246624"/>
            <a:ext cx="561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jallaOne" panose="02000506040000020004" pitchFamily="50" charset="0"/>
              </a:rPr>
              <a:t>ApprenticeshipNH.com/</a:t>
            </a:r>
            <a:r>
              <a:rPr lang="en-US" b="1" dirty="0" err="1">
                <a:solidFill>
                  <a:srgbClr val="002060"/>
                </a:solidFill>
                <a:latin typeface="FjallaOne" panose="02000506040000020004" pitchFamily="50" charset="0"/>
              </a:rPr>
              <a:t>HighSchool</a:t>
            </a:r>
            <a:endParaRPr lang="en-US" b="1" dirty="0">
              <a:solidFill>
                <a:srgbClr val="002060"/>
              </a:solidFill>
              <a:latin typeface="FjallaOne" panose="020005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1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0171D-0DDC-4684-9ECD-82AC58B36814}"/>
              </a:ext>
            </a:extLst>
          </p:cNvPr>
          <p:cNvSpPr txBox="1"/>
          <p:nvPr/>
        </p:nvSpPr>
        <p:spPr>
          <a:xfrm>
            <a:off x="699713" y="168953"/>
            <a:ext cx="7063721" cy="157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FjallaOne" panose="02000506040000020004" pitchFamily="50" charset="0"/>
                <a:ea typeface="+mj-ea"/>
                <a:cs typeface="+mj-cs"/>
              </a:rPr>
              <a:t>Wha</a:t>
            </a:r>
            <a:r>
              <a:rPr lang="en-US" sz="3200" b="1" dirty="0">
                <a:solidFill>
                  <a:srgbClr val="FFFFFF"/>
                </a:solidFill>
                <a:latin typeface="FjallaOne" panose="02000506040000020004" pitchFamily="50" charset="0"/>
                <a:ea typeface="+mj-ea"/>
                <a:cs typeface="+mj-cs"/>
              </a:rPr>
              <a:t>t is </a:t>
            </a:r>
            <a:r>
              <a:rPr lang="en-US" sz="3200" b="1" kern="1200" dirty="0">
                <a:solidFill>
                  <a:srgbClr val="FFFFFF"/>
                </a:solidFill>
                <a:latin typeface="FjallaOne" panose="02000506040000020004" pitchFamily="50" charset="0"/>
                <a:ea typeface="+mj-ea"/>
                <a:cs typeface="+mj-cs"/>
              </a:rPr>
              <a:t>Pre-Apprenticeship?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19F50-601E-4345-B71B-5B4FF03D7D4D}"/>
              </a:ext>
            </a:extLst>
          </p:cNvPr>
          <p:cNvSpPr txBox="1"/>
          <p:nvPr/>
        </p:nvSpPr>
        <p:spPr>
          <a:xfrm>
            <a:off x="417666" y="2167116"/>
            <a:ext cx="559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FjallaOne" panose="02000506040000020004" pitchFamily="50" charset="0"/>
              </a:rPr>
              <a:t>U.S. Department of Labor Definition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946AFA-A035-4E44-94D7-2388E739E342}"/>
              </a:ext>
            </a:extLst>
          </p:cNvPr>
          <p:cNvSpPr txBox="1"/>
          <p:nvPr/>
        </p:nvSpPr>
        <p:spPr>
          <a:xfrm>
            <a:off x="417666" y="2951946"/>
            <a:ext cx="1135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Pre-apprenticeship is a program or set of strategies that is designed to prepare individuals to enter and succeed in a Registered Apprenticeship Program.</a:t>
            </a:r>
          </a:p>
        </p:txBody>
      </p:sp>
    </p:spTree>
    <p:extLst>
      <p:ext uri="{BB962C8B-B14F-4D97-AF65-F5344CB8AC3E}">
        <p14:creationId xmlns:p14="http://schemas.microsoft.com/office/powerpoint/2010/main" val="33147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0171D-0DDC-4684-9ECD-82AC58B36814}"/>
              </a:ext>
            </a:extLst>
          </p:cNvPr>
          <p:cNvSpPr txBox="1"/>
          <p:nvPr/>
        </p:nvSpPr>
        <p:spPr>
          <a:xfrm>
            <a:off x="699713" y="168953"/>
            <a:ext cx="7063721" cy="157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FjallaOne" panose="02000506040000020004" pitchFamily="50" charset="0"/>
                <a:ea typeface="+mj-ea"/>
                <a:cs typeface="+mj-cs"/>
              </a:rPr>
              <a:t>Flexibility- A Benefit or a Challenge?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F0E79-B392-4305-AAD7-6F8B92DA1DFE}"/>
              </a:ext>
            </a:extLst>
          </p:cNvPr>
          <p:cNvSpPr txBox="1"/>
          <p:nvPr/>
        </p:nvSpPr>
        <p:spPr>
          <a:xfrm>
            <a:off x="640990" y="2234013"/>
            <a:ext cx="11095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Currently do not need to be registered with the U.S. Dept. of Labor (DOL)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not have a required structure-no hour requirements or specified content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be delivered by a wide variety of entities: high schools, community organizations, businesses, adult education programs, or colleges.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be one class, a series of classes, a work-based learning experience, an extended learning opportunity, two years of a CTE program as well as multiple other options.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19F50-601E-4345-B71B-5B4FF03D7D4D}"/>
              </a:ext>
            </a:extLst>
          </p:cNvPr>
          <p:cNvSpPr txBox="1"/>
          <p:nvPr/>
        </p:nvSpPr>
        <p:spPr>
          <a:xfrm>
            <a:off x="699713" y="1730199"/>
            <a:ext cx="559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FjallaOne" panose="02000506040000020004" pitchFamily="50" charset="0"/>
              </a:rPr>
              <a:t>Pre-Apprenticeships…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A484E-CC7D-4460-9295-7754E0A29C3D}"/>
              </a:ext>
            </a:extLst>
          </p:cNvPr>
          <p:cNvSpPr txBox="1"/>
          <p:nvPr/>
        </p:nvSpPr>
        <p:spPr>
          <a:xfrm>
            <a:off x="699713" y="5326650"/>
            <a:ext cx="9610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FjallaOne" panose="02000506040000020004" pitchFamily="50" charset="0"/>
              </a:rPr>
              <a:t>With so much flexibility, how do we ensure the programs are high-quality?</a:t>
            </a:r>
          </a:p>
        </p:txBody>
      </p:sp>
    </p:spTree>
    <p:extLst>
      <p:ext uri="{BB962C8B-B14F-4D97-AF65-F5344CB8AC3E}">
        <p14:creationId xmlns:p14="http://schemas.microsoft.com/office/powerpoint/2010/main" val="389537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FF415-9FAA-4BC9-9FA6-53C0C62499C8}"/>
              </a:ext>
            </a:extLst>
          </p:cNvPr>
          <p:cNvSpPr txBox="1"/>
          <p:nvPr/>
        </p:nvSpPr>
        <p:spPr>
          <a:xfrm>
            <a:off x="6386513" y="276615"/>
            <a:ext cx="6373663" cy="1972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latin typeface="FjallaOne" panose="02000506040000020004" pitchFamily="50" charset="0"/>
                <a:ea typeface="+mj-ea"/>
                <a:cs typeface="+mj-cs"/>
              </a:rPr>
              <a:t>Quality Elements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latin typeface="FjallaOne" panose="02000506040000020004" pitchFamily="50" charset="0"/>
                <a:ea typeface="+mj-ea"/>
                <a:cs typeface="+mj-cs"/>
              </a:rPr>
              <a:t>of 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latin typeface="FjallaOne" panose="02000506040000020004" pitchFamily="50" charset="0"/>
                <a:ea typeface="+mj-ea"/>
                <a:cs typeface="+mj-cs"/>
              </a:rPr>
              <a:t>Pre-Apprenticeship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B176B65-8715-473E-9A06-AC6DC1E7F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1"/>
          <a:stretch/>
        </p:blipFill>
        <p:spPr>
          <a:xfrm>
            <a:off x="1" y="0"/>
            <a:ext cx="7028495" cy="6943728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50800" dir="5400000" sx="106000" sy="106000" algn="ctr" rotWithShape="0">
              <a:schemeClr val="tx1">
                <a:lumMod val="85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30A7D9-6B94-4967-8CEF-3E5734AF30DE}"/>
              </a:ext>
            </a:extLst>
          </p:cNvPr>
          <p:cNvSpPr txBox="1"/>
          <p:nvPr/>
        </p:nvSpPr>
        <p:spPr>
          <a:xfrm>
            <a:off x="7758831" y="2707348"/>
            <a:ext cx="5614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Approved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Simulated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Facilitated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Increased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Supportive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Sustainable partnerships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9CA9940-D004-4158-A720-EEE70735E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74" y="5951825"/>
            <a:ext cx="1158051" cy="836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42BC3-FE3F-46C3-A099-C95371074EBF}"/>
              </a:ext>
            </a:extLst>
          </p:cNvPr>
          <p:cNvSpPr txBox="1"/>
          <p:nvPr/>
        </p:nvSpPr>
        <p:spPr>
          <a:xfrm>
            <a:off x="8062003" y="6321431"/>
            <a:ext cx="38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ApprenticeshipNH.com/</a:t>
            </a:r>
            <a:r>
              <a:rPr lang="en-US" b="1" dirty="0" err="1">
                <a:solidFill>
                  <a:srgbClr val="002060"/>
                </a:solidFill>
              </a:rPr>
              <a:t>HighSchool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57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bs for the Future (JFF) | LinkedIn">
            <a:extLst>
              <a:ext uri="{FF2B5EF4-FFF2-40B4-BE49-F238E27FC236}">
                <a16:creationId xmlns:a16="http://schemas.microsoft.com/office/drawing/2014/main" id="{82B90C42-9022-44FB-A256-12537067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6" y="94533"/>
            <a:ext cx="1132696" cy="11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E1CAB0-3E7A-4B5B-8420-0EA77F9575D9}"/>
              </a:ext>
            </a:extLst>
          </p:cNvPr>
          <p:cNvSpPr/>
          <p:nvPr/>
        </p:nvSpPr>
        <p:spPr>
          <a:xfrm>
            <a:off x="4943480" y="0"/>
            <a:ext cx="89965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person, person, yellow&#10;&#10;Description automatically generated">
            <a:extLst>
              <a:ext uri="{FF2B5EF4-FFF2-40B4-BE49-F238E27FC236}">
                <a16:creationId xmlns:a16="http://schemas.microsoft.com/office/drawing/2014/main" id="{B2877730-1C21-4138-B1E1-6EFB43AE3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5"/>
          <a:stretch/>
        </p:blipFill>
        <p:spPr>
          <a:xfrm>
            <a:off x="5250426" y="0"/>
            <a:ext cx="694157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86C80-18EB-424A-B4DD-660C6952C528}"/>
              </a:ext>
            </a:extLst>
          </p:cNvPr>
          <p:cNvSpPr txBox="1"/>
          <p:nvPr/>
        </p:nvSpPr>
        <p:spPr>
          <a:xfrm>
            <a:off x="108875" y="1116468"/>
            <a:ext cx="514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FjallaOne" panose="02000506040000020004" pitchFamily="50" charset="0"/>
              </a:rPr>
              <a:t>Framework for a High-Quality Pre-Apprenticeship Program</a:t>
            </a:r>
            <a:endParaRPr lang="en-US" sz="2000" dirty="0">
              <a:solidFill>
                <a:srgbClr val="002060"/>
              </a:solidFill>
              <a:latin typeface="FjallaOne" panose="0200050604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06A3C-8A3E-458E-9ACE-702409EA5778}"/>
              </a:ext>
            </a:extLst>
          </p:cNvPr>
          <p:cNvSpPr txBox="1"/>
          <p:nvPr/>
        </p:nvSpPr>
        <p:spPr>
          <a:xfrm>
            <a:off x="1140903" y="337715"/>
            <a:ext cx="322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jallaOne" panose="02000506040000020004" pitchFamily="50" charset="0"/>
              </a:rPr>
              <a:t>Center for Apprenticeship &amp; </a:t>
            </a:r>
          </a:p>
          <a:p>
            <a:r>
              <a:rPr lang="en-US" dirty="0">
                <a:latin typeface="FjallaOne" panose="02000506040000020004" pitchFamily="50" charset="0"/>
              </a:rPr>
              <a:t>Work-Based Learning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C37F9D-25C2-483E-A358-7D26C5A440E2}"/>
              </a:ext>
            </a:extLst>
          </p:cNvPr>
          <p:cNvSpPr txBox="1"/>
          <p:nvPr/>
        </p:nvSpPr>
        <p:spPr>
          <a:xfrm>
            <a:off x="75319" y="1943264"/>
            <a:ext cx="4941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Transparent Entry and Success Requirements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Alignment </a:t>
            </a:r>
            <a:r>
              <a:rPr lang="en-US"/>
              <a:t>with skills </a:t>
            </a:r>
            <a:r>
              <a:rPr lang="en-US" dirty="0"/>
              <a:t>sought by local employers (Registered Apprenticeships)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Culmination in one or more industry-recognized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of skills through hand-on activities and WBL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Offering of academic, career exploration, and wraparound supports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Transition into a Registered Apprenticeship Program </a:t>
            </a:r>
          </a:p>
        </p:txBody>
      </p:sp>
    </p:spTree>
    <p:extLst>
      <p:ext uri="{BB962C8B-B14F-4D97-AF65-F5344CB8AC3E}">
        <p14:creationId xmlns:p14="http://schemas.microsoft.com/office/powerpoint/2010/main" val="18212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CC73469-1AB7-4B4C-8A66-044E03B77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/>
          <a:stretch/>
        </p:blipFill>
        <p:spPr>
          <a:xfrm>
            <a:off x="4350774" y="10"/>
            <a:ext cx="784122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6BAFC3-60F1-4AED-99D0-879F209A89B1}"/>
              </a:ext>
            </a:extLst>
          </p:cNvPr>
          <p:cNvSpPr txBox="1"/>
          <p:nvPr/>
        </p:nvSpPr>
        <p:spPr>
          <a:xfrm>
            <a:off x="511591" y="195453"/>
            <a:ext cx="4189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2060"/>
                </a:solidFill>
                <a:latin typeface="FjallaOne" panose="02000506040000020004" pitchFamily="50" charset="0"/>
              </a:rPr>
              <a:t>Pre-Apprenticeship Agreements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68528-6F00-4DAA-A05D-3184074519EF}"/>
              </a:ext>
            </a:extLst>
          </p:cNvPr>
          <p:cNvSpPr txBox="1"/>
          <p:nvPr/>
        </p:nvSpPr>
        <p:spPr>
          <a:xfrm>
            <a:off x="108875" y="1627659"/>
            <a:ext cx="5614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FjallaOne" panose="02000506040000020004" pitchFamily="50" charset="0"/>
              </a:rPr>
              <a:t>Identifies the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School(s)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Business or 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ApprenticeshipNH-High School Program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2C26BC8-FE18-430B-943D-C1EDD8D2D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5" y="5978658"/>
            <a:ext cx="1158051" cy="836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450E47-7FA9-4418-85E3-8B53ECAF1CD7}"/>
              </a:ext>
            </a:extLst>
          </p:cNvPr>
          <p:cNvSpPr txBox="1"/>
          <p:nvPr/>
        </p:nvSpPr>
        <p:spPr>
          <a:xfrm>
            <a:off x="1703704" y="6348264"/>
            <a:ext cx="38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ApprenticeshipNH.com/</a:t>
            </a:r>
            <a:r>
              <a:rPr lang="en-US" b="1" dirty="0" err="1">
                <a:solidFill>
                  <a:srgbClr val="002060"/>
                </a:solidFill>
              </a:rPr>
              <a:t>HighSchool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9B80EE-D2F7-4482-96E8-FA8653F34F5E}"/>
              </a:ext>
            </a:extLst>
          </p:cNvPr>
          <p:cNvSpPr txBox="1"/>
          <p:nvPr/>
        </p:nvSpPr>
        <p:spPr>
          <a:xfrm>
            <a:off x="47911" y="3660682"/>
            <a:ext cx="561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FjallaOne" panose="02000506040000020004" pitchFamily="50" charset="0"/>
              </a:rPr>
              <a:t>Identifies the Purpose and Partner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type of service provided and by whom</a:t>
            </a:r>
          </a:p>
        </p:txBody>
      </p:sp>
    </p:spTree>
    <p:extLst>
      <p:ext uri="{BB962C8B-B14F-4D97-AF65-F5344CB8AC3E}">
        <p14:creationId xmlns:p14="http://schemas.microsoft.com/office/powerpoint/2010/main" val="421841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560</Words>
  <Application>Microsoft Office PowerPoint</Application>
  <PresentationFormat>Widescreen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FjallaOne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Banks</dc:creator>
  <cp:lastModifiedBy>Anne Banks</cp:lastModifiedBy>
  <cp:revision>11</cp:revision>
  <dcterms:created xsi:type="dcterms:W3CDTF">2021-07-19T23:38:26Z</dcterms:created>
  <dcterms:modified xsi:type="dcterms:W3CDTF">2021-08-11T20:24:25Z</dcterms:modified>
</cp:coreProperties>
</file>